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11"/>
  </p:notesMasterIdLst>
  <p:sldIdLst>
    <p:sldId id="258" r:id="rId2"/>
    <p:sldId id="265" r:id="rId3"/>
    <p:sldId id="266" r:id="rId4"/>
    <p:sldId id="259" r:id="rId5"/>
    <p:sldId id="260" r:id="rId6"/>
    <p:sldId id="261" r:id="rId7"/>
    <p:sldId id="268" r:id="rId8"/>
    <p:sldId id="269" r:id="rId9"/>
    <p:sldId id="256" r:id="rId10"/>
  </p:sldIdLst>
  <p:sldSz cx="9144000" cy="6858000" type="screen4x3"/>
  <p:notesSz cx="6858000" cy="9296400"/>
  <p:defaultTextStyle>
    <a:defPPr>
      <a:defRPr lang="en-US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7885498687664"/>
          <c:y val="0.1563594980314961"/>
          <c:w val="0.8962114501312336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Movies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0.22</c:v>
                </c:pt>
                <c:pt idx="1">
                  <c:v>0.16</c:v>
                </c:pt>
                <c:pt idx="2">
                  <c:v>0.3</c:v>
                </c:pt>
                <c:pt idx="3">
                  <c:v>0.28000000000000003</c:v>
                </c:pt>
                <c:pt idx="4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BE-48FB-A4CB-014820827D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Hotel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0.26</c:v>
                </c:pt>
                <c:pt idx="1">
                  <c:v>0.13</c:v>
                </c:pt>
                <c:pt idx="2">
                  <c:v>0.28999999999999998</c:v>
                </c:pt>
                <c:pt idx="3">
                  <c:v>0.3</c:v>
                </c:pt>
                <c:pt idx="4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8BE-48FB-A4CB-014820827DC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Restaurant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0.35</c:v>
                </c:pt>
                <c:pt idx="1">
                  <c:v>0.28000000000000003</c:v>
                </c:pt>
                <c:pt idx="2">
                  <c:v>0.26</c:v>
                </c:pt>
                <c:pt idx="3">
                  <c:v>0.11</c:v>
                </c:pt>
                <c:pt idx="4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8BE-48FB-A4CB-014820827DC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Pub or Bar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Sheet1!$E$2:$E$6</c:f>
              <c:numCache>
                <c:formatCode>0.00%</c:formatCode>
                <c:ptCount val="5"/>
                <c:pt idx="0">
                  <c:v>0.24</c:v>
                </c:pt>
                <c:pt idx="1">
                  <c:v>0.18</c:v>
                </c:pt>
                <c:pt idx="2">
                  <c:v>0.26</c:v>
                </c:pt>
                <c:pt idx="3">
                  <c:v>0.22</c:v>
                </c:pt>
                <c:pt idx="4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8BE-48FB-A4CB-014820827D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486528"/>
        <c:axId val="142490056"/>
      </c:barChart>
      <c:catAx>
        <c:axId val="14248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90056"/>
        <c:crosses val="autoZero"/>
        <c:auto val="1"/>
        <c:lblAlgn val="ctr"/>
        <c:lblOffset val="100"/>
        <c:noMultiLvlLbl val="0"/>
      </c:catAx>
      <c:valAx>
        <c:axId val="142490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8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473-4E7F-99B1-B31CD89C67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473-4E7F-99B1-B31CD89C67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473-4E7F-99B1-B31CD89C679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473-4E7F-99B1-B31CD89C679C}"/>
              </c:ext>
            </c:extLst>
          </c:dPt>
          <c:dLbls>
            <c:dLbl>
              <c:idx val="0"/>
              <c:layout>
                <c:manualLayout>
                  <c:x val="0.17254289201439732"/>
                  <c:y val="8.19301319833137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473-4E7F-99B1-B31CD89C679C}"/>
                </c:ext>
                <c:ext xmlns:c15="http://schemas.microsoft.com/office/drawing/2012/chart" uri="{CE6537A1-D6FC-4f65-9D91-7224C49458BB}">
                  <c15:layout>
                    <c:manualLayout>
                      <c:w val="0.21649615934845204"/>
                      <c:h val="0.1665979883572121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2807307448491348"/>
                  <c:y val="-5.63269657385283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473-4E7F-99B1-B31CD89C679C}"/>
                </c:ext>
                <c:ext xmlns:c15="http://schemas.microsoft.com/office/drawing/2012/chart" uri="{CE6537A1-D6FC-4f65-9D91-7224C49458BB}">
                  <c15:layout>
                    <c:manualLayout>
                      <c:w val="0.16709810559977947"/>
                      <c:h val="0.1665979883572121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9705838109695204"/>
                  <c:y val="-0.15617951569292654"/>
                </c:manualLayout>
              </c:layout>
              <c:spPr>
                <a:xfrm>
                  <a:off x="2402777" y="261766"/>
                  <a:ext cx="787347" cy="435448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xmlns:c16r2="http://schemas.microsoft.com/office/drawing/2015/06/chart" xmlns:r="http://schemas.openxmlformats.org/officeDocument/2006/relationships" xmlns="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473-4E7F-99B1-B31CD89C679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34686"/>
                        <a:gd name="adj2" fmla="val 53419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055544832999377"/>
                      <c:h val="0.1755728053248134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38421922345474036"/>
                  <c:y val="0.102412664979142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473-4E7F-99B1-B31CD89C679C}"/>
                </c:ext>
                <c:ext xmlns:c15="http://schemas.microsoft.com/office/drawing/2012/chart" uri="{CE6537A1-D6FC-4f65-9D91-7224C49458BB}">
                  <c15:layout>
                    <c:manualLayout>
                      <c:w val="0.16610562330997186"/>
                      <c:h val="0.16659798835721212"/>
                    </c:manualLayout>
                  </c15:layout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 Answer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1586</c:v>
                </c:pt>
                <c:pt idx="1">
                  <c:v>404</c:v>
                </c:pt>
                <c:pt idx="2">
                  <c:v>35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73-4E7F-99B1-B31CD89C67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brightRoom" dir="t"/>
            </a:scene3d>
            <a:sp3d prstMaterial="flat">
              <a:bevelT w="50800" h="101600" prst="angle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88-4ABD-AD9A-F2F1EA98E9A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88-4ABD-AD9A-F2F1EA98E9A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188-4ABD-AD9A-F2F1EA98E9A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188-4ABD-AD9A-F2F1EA98E9A2}"/>
              </c:ext>
            </c:extLst>
          </c:dPt>
          <c:dLbls>
            <c:delete val="1"/>
          </c:dLbls>
          <c:cat>
            <c:strRef>
              <c:f>Sheet1!$A$2:$A$8</c:f>
              <c:strCache>
                <c:ptCount val="7"/>
                <c:pt idx="0">
                  <c:v>&lt; 18</c:v>
                </c:pt>
                <c:pt idx="1">
                  <c:v>18-24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 +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</c:v>
                </c:pt>
                <c:pt idx="1">
                  <c:v>57</c:v>
                </c:pt>
                <c:pt idx="2">
                  <c:v>194</c:v>
                </c:pt>
                <c:pt idx="3">
                  <c:v>298</c:v>
                </c:pt>
                <c:pt idx="4">
                  <c:v>407</c:v>
                </c:pt>
                <c:pt idx="5">
                  <c:v>570</c:v>
                </c:pt>
                <c:pt idx="6">
                  <c:v>497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188-4ABD-AD9A-F2F1EA98E9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42487312"/>
        <c:axId val="142483392"/>
      </c:barChart>
      <c:valAx>
        <c:axId val="142483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87312"/>
        <c:crosses val="autoZero"/>
        <c:crossBetween val="between"/>
      </c:valAx>
      <c:catAx>
        <c:axId val="142487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833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7885498687664"/>
          <c:y val="0.1563594980314961"/>
          <c:w val="0.8962114501312336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0.27</c:v>
                </c:pt>
                <c:pt idx="1">
                  <c:v>0.17</c:v>
                </c:pt>
                <c:pt idx="2">
                  <c:v>0.28999999999999998</c:v>
                </c:pt>
                <c:pt idx="3">
                  <c:v>0.24</c:v>
                </c:pt>
                <c:pt idx="4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17-461E-89F2-D2DB199A93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Large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0.26</c:v>
                </c:pt>
                <c:pt idx="1">
                  <c:v>0.17</c:v>
                </c:pt>
                <c:pt idx="2">
                  <c:v>0.28999999999999998</c:v>
                </c:pt>
                <c:pt idx="3">
                  <c:v>0.26</c:v>
                </c:pt>
                <c:pt idx="4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417-461E-89F2-D2DB199A935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Gallery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0.41</c:v>
                </c:pt>
                <c:pt idx="1">
                  <c:v>0.18</c:v>
                </c:pt>
                <c:pt idx="2">
                  <c:v>0.21</c:v>
                </c:pt>
                <c:pt idx="3">
                  <c:v>0.12</c:v>
                </c:pt>
                <c:pt idx="4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417-461E-89F2-D2DB199A935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Outdoor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0.48</c:v>
                </c:pt>
                <c:pt idx="1">
                  <c:v>0.19</c:v>
                </c:pt>
                <c:pt idx="2">
                  <c:v>0.2</c:v>
                </c:pt>
                <c:pt idx="3">
                  <c:v>0.09</c:v>
                </c:pt>
                <c:pt idx="4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417-461E-89F2-D2DB199A935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Sheet1!$F$2:$F$6</c:f>
              <c:numCache>
                <c:formatCode>0%</c:formatCode>
                <c:ptCount val="5"/>
                <c:pt idx="0">
                  <c:v>0.11</c:v>
                </c:pt>
                <c:pt idx="1">
                  <c:v>0.06</c:v>
                </c:pt>
                <c:pt idx="2">
                  <c:v>0.24</c:v>
                </c:pt>
                <c:pt idx="3">
                  <c:v>0.5</c:v>
                </c:pt>
                <c:pt idx="4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417-461E-89F2-D2DB199A935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Right Away</c:v>
                </c:pt>
                <c:pt idx="1">
                  <c:v>2-3 Weeks</c:v>
                </c:pt>
                <c:pt idx="2">
                  <c:v>2-3 Months</c:v>
                </c:pt>
                <c:pt idx="3">
                  <c:v>&gt;6 Months</c:v>
                </c:pt>
                <c:pt idx="4">
                  <c:v>Never</c:v>
                </c:pt>
              </c:strCache>
            </c:strRef>
          </c:cat>
          <c:val>
            <c:numRef>
              <c:f>Sheet1!$G$2:$G$6</c:f>
              <c:numCache>
                <c:formatCode>0%</c:formatCode>
                <c:ptCount val="5"/>
                <c:pt idx="0">
                  <c:v>0.03</c:v>
                </c:pt>
                <c:pt idx="1">
                  <c:v>0.01</c:v>
                </c:pt>
                <c:pt idx="2">
                  <c:v>0.05</c:v>
                </c:pt>
                <c:pt idx="3">
                  <c:v>0.5</c:v>
                </c:pt>
                <c:pt idx="4">
                  <c:v>0.41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417-461E-89F2-D2DB199A9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484176"/>
        <c:axId val="142484568"/>
      </c:barChart>
      <c:catAx>
        <c:axId val="14248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84568"/>
        <c:crosses val="autoZero"/>
        <c:auto val="1"/>
        <c:lblAlgn val="ctr"/>
        <c:lblOffset val="100"/>
        <c:noMultiLvlLbl val="0"/>
      </c:catAx>
      <c:valAx>
        <c:axId val="142484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8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Measures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non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Hand-Sanitizing Stations</c:v>
                </c:pt>
                <c:pt idx="1">
                  <c:v>Strict Social Distancing</c:v>
                </c:pt>
                <c:pt idx="2">
                  <c:v>Strict Limits on Capacity</c:v>
                </c:pt>
                <c:pt idx="3">
                  <c:v>No Touch Ticket Scanning</c:v>
                </c:pt>
                <c:pt idx="4">
                  <c:v>Washroom Capacity Controls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0.91</c:v>
                </c:pt>
                <c:pt idx="1">
                  <c:v>0.66</c:v>
                </c:pt>
                <c:pt idx="2">
                  <c:v>0.81</c:v>
                </c:pt>
                <c:pt idx="3">
                  <c:v>0.66</c:v>
                </c:pt>
                <c:pt idx="4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2A-4AFE-BB11-E960E61011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42485352"/>
        <c:axId val="142485744"/>
      </c:barChart>
      <c:catAx>
        <c:axId val="142485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85744"/>
        <c:crosses val="autoZero"/>
        <c:auto val="1"/>
        <c:lblAlgn val="ctr"/>
        <c:lblOffset val="100"/>
        <c:noMultiLvlLbl val="0"/>
      </c:catAx>
      <c:valAx>
        <c:axId val="142485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85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Right Away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65 +</c:v>
                </c:pt>
                <c:pt idx="1">
                  <c:v>55 - 64</c:v>
                </c:pt>
                <c:pt idx="2">
                  <c:v>45 - 54</c:v>
                </c:pt>
                <c:pt idx="3">
                  <c:v>35 - 44</c:v>
                </c:pt>
                <c:pt idx="4">
                  <c:v>25 - 34</c:v>
                </c:pt>
                <c:pt idx="5">
                  <c:v>&lt; 24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102</c:v>
                </c:pt>
                <c:pt idx="1">
                  <c:v>149</c:v>
                </c:pt>
                <c:pt idx="2">
                  <c:v>128</c:v>
                </c:pt>
                <c:pt idx="3">
                  <c:v>69</c:v>
                </c:pt>
                <c:pt idx="4">
                  <c:v>50</c:v>
                </c:pt>
                <c:pt idx="5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F6-48BB-81C7-4E6F90E9A4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2-3 Weeks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65 +</c:v>
                </c:pt>
                <c:pt idx="1">
                  <c:v>55 - 64</c:v>
                </c:pt>
                <c:pt idx="2">
                  <c:v>45 - 54</c:v>
                </c:pt>
                <c:pt idx="3">
                  <c:v>35 - 44</c:v>
                </c:pt>
                <c:pt idx="4">
                  <c:v>25 - 34</c:v>
                </c:pt>
                <c:pt idx="5">
                  <c:v>&lt; 24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82</c:v>
                </c:pt>
                <c:pt idx="1">
                  <c:v>88</c:v>
                </c:pt>
                <c:pt idx="2">
                  <c:v>61</c:v>
                </c:pt>
                <c:pt idx="3">
                  <c:v>53</c:v>
                </c:pt>
                <c:pt idx="4">
                  <c:v>43</c:v>
                </c:pt>
                <c:pt idx="5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4F6-48BB-81C7-4E6F90E9A4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2-3 Months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65 +</c:v>
                </c:pt>
                <c:pt idx="1">
                  <c:v>55 - 64</c:v>
                </c:pt>
                <c:pt idx="2">
                  <c:v>45 - 54</c:v>
                </c:pt>
                <c:pt idx="3">
                  <c:v>35 - 44</c:v>
                </c:pt>
                <c:pt idx="4">
                  <c:v>25 - 34</c:v>
                </c:pt>
                <c:pt idx="5">
                  <c:v>&lt; 24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156</c:v>
                </c:pt>
                <c:pt idx="1">
                  <c:v>178</c:v>
                </c:pt>
                <c:pt idx="2">
                  <c:v>110</c:v>
                </c:pt>
                <c:pt idx="3">
                  <c:v>94</c:v>
                </c:pt>
                <c:pt idx="4">
                  <c:v>47</c:v>
                </c:pt>
                <c:pt idx="5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4F6-48BB-81C7-4E6F90E9A4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At Least 6 Months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65 +</c:v>
                </c:pt>
                <c:pt idx="1">
                  <c:v>55 - 64</c:v>
                </c:pt>
                <c:pt idx="2">
                  <c:v>45 - 54</c:v>
                </c:pt>
                <c:pt idx="3">
                  <c:v>35 - 44</c:v>
                </c:pt>
                <c:pt idx="4">
                  <c:v>25 - 34</c:v>
                </c:pt>
                <c:pt idx="5">
                  <c:v>&lt; 24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146</c:v>
                </c:pt>
                <c:pt idx="1">
                  <c:v>144</c:v>
                </c:pt>
                <c:pt idx="2">
                  <c:v>105</c:v>
                </c:pt>
                <c:pt idx="3">
                  <c:v>80</c:v>
                </c:pt>
                <c:pt idx="4">
                  <c:v>52</c:v>
                </c:pt>
                <c:pt idx="5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4F6-48BB-81C7-4E6F90E9A41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65 +</c:v>
                </c:pt>
                <c:pt idx="1">
                  <c:v>55 - 64</c:v>
                </c:pt>
                <c:pt idx="2">
                  <c:v>45 - 54</c:v>
                </c:pt>
                <c:pt idx="3">
                  <c:v>35 - 44</c:v>
                </c:pt>
                <c:pt idx="4">
                  <c:v>25 - 34</c:v>
                </c:pt>
                <c:pt idx="5">
                  <c:v>&lt; 24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4F6-48BB-81C7-4E6F90E9A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13619072"/>
        <c:axId val="213620640"/>
      </c:barChart>
      <c:catAx>
        <c:axId val="213619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0640"/>
        <c:crosses val="autoZero"/>
        <c:auto val="1"/>
        <c:lblAlgn val="ctr"/>
        <c:lblOffset val="100"/>
        <c:noMultiLvlLbl val="0"/>
      </c:catAx>
      <c:valAx>
        <c:axId val="2136206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1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Right Away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490</c:v>
                </c:pt>
                <c:pt idx="1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77-48C3-BE4D-868CC92779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2-3 Weeks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313</c:v>
                </c:pt>
                <c:pt idx="1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A77-48C3-BE4D-868CC92779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2-3 Months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519</c:v>
                </c:pt>
                <c:pt idx="1">
                  <c:v>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77-48C3-BE4D-868CC92779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At Least 6 Months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450</c:v>
                </c:pt>
                <c:pt idx="1">
                  <c:v>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A77-48C3-BE4D-868CC92779F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18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A77-48C3-BE4D-868CC9277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622600"/>
        <c:axId val="213622208"/>
      </c:barChart>
      <c:catAx>
        <c:axId val="21362260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Attended Homburg</a:t>
                </a:r>
                <a:r>
                  <a:rPr lang="en-US" baseline="0" dirty="0" smtClean="0"/>
                  <a:t> Theatre</a:t>
                </a:r>
                <a:endParaRPr lang="en-CA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2208"/>
        <c:crosses val="autoZero"/>
        <c:auto val="1"/>
        <c:lblAlgn val="ctr"/>
        <c:lblOffset val="100"/>
        <c:noMultiLvlLbl val="0"/>
      </c:catAx>
      <c:valAx>
        <c:axId val="2136222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2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Right Away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296</c:v>
                </c:pt>
                <c:pt idx="1">
                  <c:v>238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0E-4835-B4F9-BF5BA8FC5F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2-3 Weeks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200</c:v>
                </c:pt>
                <c:pt idx="1">
                  <c:v>142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0E-4835-B4F9-BF5BA8FC5F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2-3 Months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337</c:v>
                </c:pt>
                <c:pt idx="1">
                  <c:v>264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40E-4835-B4F9-BF5BA8FC5F9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At Least 6 Months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272</c:v>
                </c:pt>
                <c:pt idx="1">
                  <c:v>270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40E-4835-B4F9-BF5BA8FC5F9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9</c:v>
                </c:pt>
                <c:pt idx="1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40E-4835-B4F9-BF5BA8FC5F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624168"/>
        <c:axId val="213619464"/>
      </c:barChart>
      <c:catAx>
        <c:axId val="2136241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Attended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Mack</a:t>
                </a:r>
                <a:endParaRPr lang="en-CA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19464"/>
        <c:crosses val="autoZero"/>
        <c:auto val="1"/>
        <c:lblAlgn val="ctr"/>
        <c:lblOffset val="100"/>
        <c:noMultiLvlLbl val="0"/>
      </c:catAx>
      <c:valAx>
        <c:axId val="2136194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4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Likelihood Of Paying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Very Likely</c:v>
                </c:pt>
                <c:pt idx="1">
                  <c:v>Likely</c:v>
                </c:pt>
                <c:pt idx="2">
                  <c:v>Somewhat Likely</c:v>
                </c:pt>
                <c:pt idx="3">
                  <c:v>Neither Likely nor Unlikely</c:v>
                </c:pt>
                <c:pt idx="4">
                  <c:v>Somewhat Unlikely</c:v>
                </c:pt>
                <c:pt idx="5">
                  <c:v>Unlikely</c:v>
                </c:pt>
                <c:pt idx="6">
                  <c:v>Very Unlikely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 formatCode="0.00%">
                  <c:v>0.115</c:v>
                </c:pt>
                <c:pt idx="1">
                  <c:v>0.16</c:v>
                </c:pt>
                <c:pt idx="2" formatCode="0.00%">
                  <c:v>0.28899999999999998</c:v>
                </c:pt>
                <c:pt idx="3" formatCode="0.00%">
                  <c:v>0.11899999999999999</c:v>
                </c:pt>
                <c:pt idx="4" formatCode="0.00%">
                  <c:v>0.11899999999999999</c:v>
                </c:pt>
                <c:pt idx="5" formatCode="0.00%">
                  <c:v>0.11799999999999999</c:v>
                </c:pt>
                <c:pt idx="6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B3-45D6-8C16-42CFB0E7A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3620248"/>
        <c:axId val="213619856"/>
      </c:barChart>
      <c:catAx>
        <c:axId val="213620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19856"/>
        <c:crosses val="autoZero"/>
        <c:auto val="1"/>
        <c:lblAlgn val="ctr"/>
        <c:lblOffset val="100"/>
        <c:noMultiLvlLbl val="0"/>
      </c:catAx>
      <c:valAx>
        <c:axId val="2136198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0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Amount Willing To Pay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$0 </c:v>
                </c:pt>
                <c:pt idx="1">
                  <c:v>$15 </c:v>
                </c:pt>
                <c:pt idx="2">
                  <c:v>$25 </c:v>
                </c:pt>
                <c:pt idx="3">
                  <c:v>$40 </c:v>
                </c:pt>
                <c:pt idx="4">
                  <c:v>Depends on Artist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 formatCode="0.00%">
                  <c:v>0.13300000000000001</c:v>
                </c:pt>
                <c:pt idx="1">
                  <c:v>0.22800000000000001</c:v>
                </c:pt>
                <c:pt idx="2" formatCode="0.00%">
                  <c:v>0.111</c:v>
                </c:pt>
                <c:pt idx="3" formatCode="0.00%">
                  <c:v>0.22800000000000001</c:v>
                </c:pt>
                <c:pt idx="4" formatCode="0.00%">
                  <c:v>0.502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36-49AC-95F9-D63075FBD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3621424"/>
        <c:axId val="213624952"/>
      </c:barChart>
      <c:catAx>
        <c:axId val="213621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4952"/>
        <c:crosses val="autoZero"/>
        <c:auto val="1"/>
        <c:lblAlgn val="ctr"/>
        <c:lblOffset val="100"/>
        <c:noMultiLvlLbl val="0"/>
      </c:catAx>
      <c:valAx>
        <c:axId val="213624952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Length of Performance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Up to 20 Minutes</c:v>
                </c:pt>
                <c:pt idx="1">
                  <c:v>Up to 30 Minutes</c:v>
                </c:pt>
                <c:pt idx="2">
                  <c:v>Up to 45 Minutes</c:v>
                </c:pt>
                <c:pt idx="3">
                  <c:v>Up to 1 Hour</c:v>
                </c:pt>
                <c:pt idx="4">
                  <c:v>More Than An Hour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 formatCode="0.00%">
                  <c:v>0.09</c:v>
                </c:pt>
                <c:pt idx="1">
                  <c:v>0.127</c:v>
                </c:pt>
                <c:pt idx="2" formatCode="0.00%">
                  <c:v>0.11600000000000001</c:v>
                </c:pt>
                <c:pt idx="3" formatCode="0.00%">
                  <c:v>0.5</c:v>
                </c:pt>
                <c:pt idx="4" formatCode="0.00%">
                  <c:v>0.16700000000000001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74-41D2-A615-B80606305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3621816"/>
        <c:axId val="213623384"/>
      </c:barChart>
      <c:catAx>
        <c:axId val="213621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3384"/>
        <c:crosses val="autoZero"/>
        <c:auto val="1"/>
        <c:lblAlgn val="ctr"/>
        <c:lblOffset val="100"/>
        <c:noMultiLvlLbl val="0"/>
      </c:catAx>
      <c:valAx>
        <c:axId val="213623384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2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xmlns="" id="{BFDB2F36-AABF-45FC-8D29-3FAB5BDCC44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706438"/>
            <a:ext cx="4645025" cy="348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EBEF17BF-19C3-894D-B143-ED91A94012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414838"/>
            <a:ext cx="5484813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94221E31-7B2C-0B44-9AFB-B1E4E2B7A65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33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C6D3F95D-73DE-4644-A49E-816AC6708BD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81438" y="0"/>
            <a:ext cx="29733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A89DC7A3-EB98-1842-BF26-42644D9A8FB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8831263"/>
            <a:ext cx="29733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C7C09D76-FE73-4C43-9B7A-4948F51E382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1438" y="8831263"/>
            <a:ext cx="29733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BE49907B-F8A2-4777-80F6-87F1AE10C13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57012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xmlns="" id="{48E878C1-EABE-4068-97E5-9A577C7E7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xmlns="" id="{0BC50393-F383-449F-ADCF-715AEDECFF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Use Franklin Gothic Medium for Title slide/ White font colour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xmlns="" id="{840C7D2E-8785-48F5-87F2-5BFC3E64E714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6E8383-DACD-4262-9896-866E33DBA6E4}" type="slidenum">
              <a:rPr lang="en-CA" altLang="en-US" sz="1400"/>
              <a:pPr>
                <a:spcBef>
                  <a:spcPct val="0"/>
                </a:spcBef>
              </a:pPr>
              <a:t>1</a:t>
            </a:fld>
            <a:endParaRPr lang="en-CA" altLang="en-US" sz="1400"/>
          </a:p>
        </p:txBody>
      </p:sp>
    </p:spTree>
    <p:extLst>
      <p:ext uri="{BB962C8B-B14F-4D97-AF65-F5344CB8AC3E}">
        <p14:creationId xmlns:p14="http://schemas.microsoft.com/office/powerpoint/2010/main" val="250846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6481E9-86DF-48EC-A034-CA1CD8552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8469C8-EBD1-42DD-A23A-BD4A5E83DCC7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2E4A6E-A7D7-4DB2-B0F1-631AE6B7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088E5C-2B88-435D-827F-018DD7D38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AB9795FA-8CE6-4073-B60C-8B2D712174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7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A30ECD-3942-4E75-8C9A-767110A4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FA41188-447D-40E2-A523-2E8163410449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B6EEA8-8718-4467-9A2F-5153E7EA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A258EE-4A60-4D8E-A76B-76AB8D7E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194945CA-0B61-4690-86CB-A1320EB0A8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79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22D4E9-C6C4-4582-868B-495C61DE1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40F85B2-0A28-4BB7-9E38-F0F3CB7DEFCB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65AEBE-1E9D-4915-A7F3-2DE3DE96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B9F6AF-A257-4F6A-A258-AA54996BE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66131694-03E6-4630-BE02-269BD58CB0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926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xmlns="" id="{88E64AE0-F10D-4113-A072-A5143EED268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EFC9226A-0878-42B8-9602-D915830F021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00213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B702AC-100E-4FB6-811A-F4A8E0548D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 rtlCol="0"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E89B50-F057-44C4-9B9F-B059AB98C4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1DDF23-F2C6-4E3E-AD07-34C6F965EE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385D5B69-0B64-45F9-BFC7-E9A08579B857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5144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P-template-grey.jpg">
            <a:extLst>
              <a:ext uri="{FF2B5EF4-FFF2-40B4-BE49-F238E27FC236}">
                <a16:creationId xmlns:a16="http://schemas.microsoft.com/office/drawing/2014/main" xmlns="" id="{D570E51D-7B8E-4636-803B-2DEB358EC9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91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5EAB18-FD7A-45AE-89BF-F2AEB0FF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7C91806-E389-432C-BC4F-99D5C51D12BF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2FF6EB-F734-4E75-926E-B2529574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387EB1-67EB-4131-BFC4-7F3512B7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871CDD04-3723-466B-B72B-9B28983D2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1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FCE608-F652-4114-B628-395B58D0F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559DFB3-9952-4CBC-871A-8C5D547F4414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5E496C-8685-4AB0-9163-725714A0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14E283-0871-47BB-851E-BC8EB2D1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E525EAED-42EA-4423-9365-08279FCE89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83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C715D91-1F15-4C57-98A8-55115D26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2B7BF09-F191-450B-BFF0-C27C09CDE70F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332896-5043-4737-8DC0-DBAE7976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C48DE5-62D8-4CDF-B64F-829FD514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A59FAFD7-692D-4D98-9684-6C218D95C2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31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ACD5247-606B-44CF-B589-74966EBFB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05230C3-2656-45A6-8D03-0F73DB6F4887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A2686E-56E1-44C7-9E9E-EC40C317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8BC3382-DCA2-4279-B337-3CA5FEAC4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48483FEE-DC1D-48A3-A1C4-9D772EE177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69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305B46-3EAE-45CA-8EEA-C26809794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62E04A6-418C-4427-914C-68AC852112AC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A4B3434-510D-46CD-9A7D-3B5D219A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643D30D-5833-4FDA-BD82-DFCEDAE7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61D3A9F4-965E-4AAE-9A64-C3AC46C62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98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3D8242E-A893-47C9-BC39-A064F8AC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AFA85B6-46A7-4B84-8122-8D93F120EBA5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8A56A1-1CD4-4A9B-A9E8-81ABFDFB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745EB6-AE56-4A24-ADA8-0905ED9C1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D4F857DC-4077-43A9-9164-B5A783FB66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72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A9144A-BDB5-44D1-8007-3F3F02AD3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3881C60-2420-4483-92A0-F73B09476E64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25C3FD7-3AF9-4110-851E-4E667F5A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136204-6AB9-4416-8475-F32BCB46F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1687BF28-6DAC-4D42-A472-0A8C4DF30D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25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3A4BCF4-DD57-4D99-B16F-44576C6B1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02D7F02-470C-4A43-8D1A-D28801223407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C12883-8577-4084-A3F3-974D5373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A94ABEA-E5AE-4D37-9866-5DD67AEF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latin typeface="Arial" panose="020B0604020202020204" pitchFamily="34" charset="0"/>
              </a:defRPr>
            </a:lvl1pPr>
          </a:lstStyle>
          <a:p>
            <a:fld id="{FDF911ED-DCB0-42D2-AEAB-A05E89996D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56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4D3486C-CBFB-41ED-9EE7-48CAAACD61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0F9D18F5-42D0-4399-AAF7-D7BA1869EA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8A2FE0-AC72-2042-AD0D-57F10B166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00ABB39-EBAE-448B-AF2D-280314C2D325}" type="datetimeFigureOut">
              <a:rPr lang="en-US" altLang="en-US"/>
              <a:pPr>
                <a:defRPr/>
              </a:pPr>
              <a:t>6/18/2020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3E3CDC-4FF5-A544-922B-BCC5732BB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371BD4-ABBD-8845-A691-36CF1EE56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13B362B-CE40-4713-A637-523E14DE525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6" descr="PP-template-orange.jpg">
            <a:extLst>
              <a:ext uri="{FF2B5EF4-FFF2-40B4-BE49-F238E27FC236}">
                <a16:creationId xmlns:a16="http://schemas.microsoft.com/office/drawing/2014/main" xmlns="" id="{5818E27C-A465-496F-9FC8-7DE7CFC46DF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PP-template-COVER.jpg">
            <a:extLst>
              <a:ext uri="{FF2B5EF4-FFF2-40B4-BE49-F238E27FC236}">
                <a16:creationId xmlns:a16="http://schemas.microsoft.com/office/drawing/2014/main" xmlns="" id="{97925A2A-B3AF-4946-A13B-4DB63A5891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6">
            <a:extLst>
              <a:ext uri="{FF2B5EF4-FFF2-40B4-BE49-F238E27FC236}">
                <a16:creationId xmlns:a16="http://schemas.microsoft.com/office/drawing/2014/main" xmlns="" id="{64ECB8BF-EB10-4ECB-A93B-430E1821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19400"/>
            <a:ext cx="38100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AUDIENCE SURVEY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6F9AB0-3D8F-4C85-A8A6-4DBB11410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Soon Will People Return?</a:t>
            </a:r>
            <a:endParaRPr lang="en-CA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A1853B1-E4B1-4848-B20C-0811722904FC}"/>
              </a:ext>
            </a:extLst>
          </p:cNvPr>
          <p:cNvSpPr txBox="1"/>
          <p:nvPr/>
        </p:nvSpPr>
        <p:spPr>
          <a:xfrm>
            <a:off x="579866" y="5661760"/>
            <a:ext cx="77235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/>
              <a:t>Q: After social distancing </a:t>
            </a:r>
            <a:r>
              <a:rPr lang="en-CA" sz="1100" dirty="0" smtClean="0"/>
              <a:t>restrictions </a:t>
            </a:r>
            <a:r>
              <a:rPr lang="en-CA" sz="1100" dirty="0"/>
              <a:t>are lifted, how soon will you be comfortable going to a movie theatre, hotel. Restaurant and bar?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xmlns="" id="{9C247D13-D885-466F-8D42-24B418945B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0546907"/>
              </p:ext>
            </p:extLst>
          </p:nvPr>
        </p:nvGraphicFramePr>
        <p:xfrm>
          <a:off x="1066800" y="1295400"/>
          <a:ext cx="6781800" cy="437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6691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6F9AB0-3D8F-4C85-A8A6-4DBB11410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Soon Will People Return?</a:t>
            </a:r>
            <a:endParaRPr lang="en-CA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4A1853B1-E4B1-4848-B20C-0811722904FC}"/>
              </a:ext>
            </a:extLst>
          </p:cNvPr>
          <p:cNvSpPr txBox="1"/>
          <p:nvPr/>
        </p:nvSpPr>
        <p:spPr>
          <a:xfrm>
            <a:off x="579866" y="5782322"/>
            <a:ext cx="7723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/>
              <a:t>Q: After social distancing </a:t>
            </a:r>
            <a:r>
              <a:rPr lang="en-CA" sz="1100" dirty="0" smtClean="0"/>
              <a:t>restrictions </a:t>
            </a:r>
            <a:r>
              <a:rPr lang="en-CA" sz="1100" dirty="0"/>
              <a:t>are lifted, how soon will you be comfortable going to a </a:t>
            </a:r>
            <a:r>
              <a:rPr lang="en-CA" sz="1100" dirty="0" smtClean="0"/>
              <a:t>performing arts venue</a:t>
            </a:r>
            <a:r>
              <a:rPr lang="en-CA" sz="1100" dirty="0"/>
              <a:t>?</a:t>
            </a:r>
          </a:p>
        </p:txBody>
      </p:sp>
      <p:graphicFrame>
        <p:nvGraphicFramePr>
          <p:cNvPr id="46" name="Chart 45">
            <a:extLst>
              <a:ext uri="{FF2B5EF4-FFF2-40B4-BE49-F238E27FC236}">
                <a16:creationId xmlns:a16="http://schemas.microsoft.com/office/drawing/2014/main" xmlns="" id="{92F45C1A-E598-495D-AADB-D8D07D75BD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7366178"/>
              </p:ext>
            </p:extLst>
          </p:nvPr>
        </p:nvGraphicFramePr>
        <p:xfrm>
          <a:off x="838200" y="1241131"/>
          <a:ext cx="6781800" cy="437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388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A7BA49-0533-4CAD-8A22-1D0676807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Desired Safety Measures</a:t>
            </a:r>
            <a:endParaRPr lang="en-CA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E78810F0-C768-44D8-A7BE-8B26340D3E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0007753"/>
              </p:ext>
            </p:extLst>
          </p:nvPr>
        </p:nvGraphicFramePr>
        <p:xfrm>
          <a:off x="472966" y="1752600"/>
          <a:ext cx="4480033" cy="3693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1853B1-E4B1-4848-B20C-0811722904FC}"/>
              </a:ext>
            </a:extLst>
          </p:cNvPr>
          <p:cNvSpPr txBox="1"/>
          <p:nvPr/>
        </p:nvSpPr>
        <p:spPr>
          <a:xfrm>
            <a:off x="4953000" y="2306709"/>
            <a:ext cx="32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Respondents wanted to see the following safety measures upon returning: </a:t>
            </a:r>
          </a:p>
          <a:p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/>
              <a:t>Masks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Social Distancing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Capacity Limits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No-touch ticket scanning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Hand-sanitizing stations</a:t>
            </a:r>
            <a:endParaRPr lang="en-CA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A1853B1-E4B1-4848-B20C-0811722904FC}"/>
              </a:ext>
            </a:extLst>
          </p:cNvPr>
          <p:cNvSpPr txBox="1"/>
          <p:nvPr/>
        </p:nvSpPr>
        <p:spPr>
          <a:xfrm>
            <a:off x="579866" y="5661760"/>
            <a:ext cx="7723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/>
              <a:t>Q: What sort of precautions would you want to see in place if you were to attend a live indoor performance?</a:t>
            </a:r>
          </a:p>
        </p:txBody>
      </p:sp>
    </p:spTree>
    <p:extLst>
      <p:ext uri="{BB962C8B-B14F-4D97-AF65-F5344CB8AC3E}">
        <p14:creationId xmlns:p14="http://schemas.microsoft.com/office/powerpoint/2010/main" val="212052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4371B4-F8BD-47AA-84C8-62C3E3D79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Preference by Age</a:t>
            </a:r>
            <a:endParaRPr lang="en-CA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F9727FD4-7FB5-4249-8C8B-32F2742E93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8961697"/>
              </p:ext>
            </p:extLst>
          </p:nvPr>
        </p:nvGraphicFramePr>
        <p:xfrm>
          <a:off x="614760" y="1524000"/>
          <a:ext cx="5006009" cy="370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A1853B1-E4B1-4848-B20C-0811722904FC}"/>
              </a:ext>
            </a:extLst>
          </p:cNvPr>
          <p:cNvSpPr txBox="1"/>
          <p:nvPr/>
        </p:nvSpPr>
        <p:spPr>
          <a:xfrm>
            <a:off x="5943600" y="1524000"/>
            <a:ext cx="24152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Younger demographics are much more likely to return sooner. Respondents over the age of 25 show little variation by age group. </a:t>
            </a:r>
          </a:p>
          <a:p>
            <a:endParaRPr lang="en-US" sz="1800" dirty="0"/>
          </a:p>
          <a:p>
            <a:r>
              <a:rPr lang="en-US" sz="1800" dirty="0"/>
              <a:t>Note that there were very few respondents &lt;18 years, so these were bundled with 18 – 24 age group.</a:t>
            </a:r>
            <a:endParaRPr lang="en-CA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C5F41C1-70EC-479B-9D0C-E31D3AC02C1E}"/>
              </a:ext>
            </a:extLst>
          </p:cNvPr>
          <p:cNvSpPr txBox="1"/>
          <p:nvPr/>
        </p:nvSpPr>
        <p:spPr>
          <a:xfrm>
            <a:off x="1272209" y="5706189"/>
            <a:ext cx="4570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Q: Time before being comfortable attending event at large venue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389289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0DA2D-3E37-43F6-B0D0-D761A1FCA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Respondent Previous Habits</a:t>
            </a:r>
            <a:endParaRPr lang="en-CA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D1AC11FA-1FFE-4AAC-99CD-70BD97D04B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7640298"/>
              </p:ext>
            </p:extLst>
          </p:nvPr>
        </p:nvGraphicFramePr>
        <p:xfrm>
          <a:off x="628650" y="1956303"/>
          <a:ext cx="5305011" cy="176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3E93463E-2639-4E34-86D1-9DDBFBCF71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9247781"/>
              </p:ext>
            </p:extLst>
          </p:nvPr>
        </p:nvGraphicFramePr>
        <p:xfrm>
          <a:off x="628650" y="3815992"/>
          <a:ext cx="5305011" cy="1938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75FE96F-0B4B-4FE9-BF28-B834FACD5000}"/>
              </a:ext>
            </a:extLst>
          </p:cNvPr>
          <p:cNvSpPr txBox="1"/>
          <p:nvPr/>
        </p:nvSpPr>
        <p:spPr>
          <a:xfrm>
            <a:off x="6172200" y="2514600"/>
            <a:ext cx="266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/>
              <a:t>Those who have attended events more frequently in the past year are more likely to return sooner than those who have not.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A1853B1-E4B1-4848-B20C-0811722904FC}"/>
              </a:ext>
            </a:extLst>
          </p:cNvPr>
          <p:cNvSpPr txBox="1"/>
          <p:nvPr/>
        </p:nvSpPr>
        <p:spPr>
          <a:xfrm>
            <a:off x="576320" y="5754984"/>
            <a:ext cx="7723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/>
              <a:t>Q: Before COVID-19 how frequently did you visit the Confederation Centre?</a:t>
            </a:r>
          </a:p>
        </p:txBody>
      </p:sp>
    </p:spTree>
    <p:extLst>
      <p:ext uri="{BB962C8B-B14F-4D97-AF65-F5344CB8AC3E}">
        <p14:creationId xmlns:p14="http://schemas.microsoft.com/office/powerpoint/2010/main" val="239646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45E3D3-F50A-4F90-84B5-E9BD446E2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Acceptance</a:t>
            </a:r>
            <a:endParaRPr lang="en-CA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D4189D4E-A32A-4F4E-9605-39CC051A97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4273061"/>
              </p:ext>
            </p:extLst>
          </p:nvPr>
        </p:nvGraphicFramePr>
        <p:xfrm>
          <a:off x="420271" y="1828800"/>
          <a:ext cx="4132198" cy="333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3BCAB1F5-AF1A-40A9-875D-096E0D1096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3653939"/>
              </p:ext>
            </p:extLst>
          </p:nvPr>
        </p:nvGraphicFramePr>
        <p:xfrm>
          <a:off x="4419600" y="1828800"/>
          <a:ext cx="4134331" cy="333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1853B1-E4B1-4848-B20C-0811722904FC}"/>
              </a:ext>
            </a:extLst>
          </p:cNvPr>
          <p:cNvSpPr txBox="1"/>
          <p:nvPr/>
        </p:nvSpPr>
        <p:spPr>
          <a:xfrm>
            <a:off x="579866" y="5661760"/>
            <a:ext cx="77235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/>
              <a:t>Q: Knowing the performers and crew were getting paid for their work, how much would you be willing to spend to view a live or taped performance online?</a:t>
            </a:r>
          </a:p>
        </p:txBody>
      </p:sp>
    </p:spTree>
    <p:extLst>
      <p:ext uri="{BB962C8B-B14F-4D97-AF65-F5344CB8AC3E}">
        <p14:creationId xmlns:p14="http://schemas.microsoft.com/office/powerpoint/2010/main" val="1949829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DD6CBD-7A20-4699-A6AA-EE23CAAF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Content</a:t>
            </a:r>
            <a:endParaRPr lang="en-CA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A2FE545-61A6-4F0F-8548-466CD721F7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5653937"/>
              </p:ext>
            </p:extLst>
          </p:nvPr>
        </p:nvGraphicFramePr>
        <p:xfrm>
          <a:off x="4418534" y="1905000"/>
          <a:ext cx="4134331" cy="333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9305496-EE1A-44EB-9657-4938D8428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90698"/>
            <a:ext cx="3961334" cy="32500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1853B1-E4B1-4848-B20C-0811722904FC}"/>
              </a:ext>
            </a:extLst>
          </p:cNvPr>
          <p:cNvSpPr txBox="1"/>
          <p:nvPr/>
        </p:nvSpPr>
        <p:spPr>
          <a:xfrm>
            <a:off x="579866" y="5661760"/>
            <a:ext cx="7723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/>
              <a:t>Q: What length of performance would you be most likely to view online?</a:t>
            </a:r>
          </a:p>
        </p:txBody>
      </p:sp>
    </p:spTree>
    <p:extLst>
      <p:ext uri="{BB962C8B-B14F-4D97-AF65-F5344CB8AC3E}">
        <p14:creationId xmlns:p14="http://schemas.microsoft.com/office/powerpoint/2010/main" val="351690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5DB6D4-2CA0-4DA1-86A7-191B8032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Responded?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365D496-0088-40E4-BD4A-631359DF0CF3}"/>
              </a:ext>
            </a:extLst>
          </p:cNvPr>
          <p:cNvSpPr/>
          <p:nvPr/>
        </p:nvSpPr>
        <p:spPr>
          <a:xfrm>
            <a:off x="648991" y="3082752"/>
            <a:ext cx="1292663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40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2074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C8AFAE8-F39F-4D8A-8546-04C9F42AD83F}"/>
              </a:ext>
            </a:extLst>
          </p:cNvPr>
          <p:cNvSpPr txBox="1"/>
          <p:nvPr/>
        </p:nvSpPr>
        <p:spPr>
          <a:xfrm>
            <a:off x="523316" y="3790364"/>
            <a:ext cx="1544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Total</a:t>
            </a:r>
          </a:p>
          <a:p>
            <a:pPr algn="ctr"/>
            <a:r>
              <a:rPr lang="en-US" sz="1800" dirty="0"/>
              <a:t>Respondents</a:t>
            </a:r>
            <a:endParaRPr lang="en-CA" sz="1800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xmlns="" id="{AB57666C-DDE6-4E27-8FB4-E94CADD5B4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740918"/>
              </p:ext>
            </p:extLst>
          </p:nvPr>
        </p:nvGraphicFramePr>
        <p:xfrm>
          <a:off x="3633790" y="3886200"/>
          <a:ext cx="3400419" cy="2305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xmlns="" id="{4A91001E-AE66-445A-B2F9-8EDA08E49B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7416799"/>
              </p:ext>
            </p:extLst>
          </p:nvPr>
        </p:nvGraphicFramePr>
        <p:xfrm>
          <a:off x="2590800" y="1223489"/>
          <a:ext cx="5486400" cy="25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17330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297</Words>
  <Application>Microsoft Office PowerPoint</Application>
  <PresentationFormat>On-screen Show (4:3)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ＭＳ Ｐゴシック</vt:lpstr>
      <vt:lpstr>Arial</vt:lpstr>
      <vt:lpstr>Calibri</vt:lpstr>
      <vt:lpstr>Franklin Gothic Medium</vt:lpstr>
      <vt:lpstr>Times New Roman</vt:lpstr>
      <vt:lpstr>1_Office Theme</vt:lpstr>
      <vt:lpstr>PowerPoint Presentation</vt:lpstr>
      <vt:lpstr>How Soon Will People Return?</vt:lpstr>
      <vt:lpstr>How Soon Will People Return?</vt:lpstr>
      <vt:lpstr>Desired Safety Measures</vt:lpstr>
      <vt:lpstr>Preference by Age</vt:lpstr>
      <vt:lpstr>Respondent Previous Habits</vt:lpstr>
      <vt:lpstr>Online Acceptance</vt:lpstr>
      <vt:lpstr>Online Content</vt:lpstr>
      <vt:lpstr>Who Responded?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Stewart</dc:creator>
  <cp:lastModifiedBy>Monic Dagenais</cp:lastModifiedBy>
  <cp:revision>29</cp:revision>
  <cp:lastPrinted>1601-01-01T00:00:00Z</cp:lastPrinted>
  <dcterms:created xsi:type="dcterms:W3CDTF">2014-09-26T17:19:54Z</dcterms:created>
  <dcterms:modified xsi:type="dcterms:W3CDTF">2020-06-18T16:06:59Z</dcterms:modified>
</cp:coreProperties>
</file>